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43"/>
  </p:notesMasterIdLst>
  <p:handoutMasterIdLst>
    <p:handoutMasterId r:id="rId44"/>
  </p:handoutMasterIdLst>
  <p:sldIdLst>
    <p:sldId id="256" r:id="rId2"/>
    <p:sldId id="386" r:id="rId3"/>
    <p:sldId id="387" r:id="rId4"/>
    <p:sldId id="388" r:id="rId5"/>
    <p:sldId id="389" r:id="rId6"/>
    <p:sldId id="390" r:id="rId7"/>
    <p:sldId id="477" r:id="rId8"/>
    <p:sldId id="348" r:id="rId9"/>
    <p:sldId id="485" r:id="rId10"/>
    <p:sldId id="486" r:id="rId11"/>
    <p:sldId id="487" r:id="rId12"/>
    <p:sldId id="467" r:id="rId13"/>
    <p:sldId id="468" r:id="rId14"/>
    <p:sldId id="488" r:id="rId15"/>
    <p:sldId id="480" r:id="rId16"/>
    <p:sldId id="492" r:id="rId17"/>
    <p:sldId id="493" r:id="rId18"/>
    <p:sldId id="475" r:id="rId19"/>
    <p:sldId id="478" r:id="rId20"/>
    <p:sldId id="484" r:id="rId21"/>
    <p:sldId id="469" r:id="rId22"/>
    <p:sldId id="470" r:id="rId23"/>
    <p:sldId id="489" r:id="rId24"/>
    <p:sldId id="494" r:id="rId25"/>
    <p:sldId id="491" r:id="rId26"/>
    <p:sldId id="482" r:id="rId27"/>
    <p:sldId id="471" r:id="rId28"/>
    <p:sldId id="472" r:id="rId29"/>
    <p:sldId id="473" r:id="rId30"/>
    <p:sldId id="474" r:id="rId31"/>
    <p:sldId id="483" r:id="rId32"/>
    <p:sldId id="326" r:id="rId33"/>
    <p:sldId id="327" r:id="rId34"/>
    <p:sldId id="328" r:id="rId35"/>
    <p:sldId id="476" r:id="rId36"/>
    <p:sldId id="377" r:id="rId37"/>
    <p:sldId id="479" r:id="rId38"/>
    <p:sldId id="481" r:id="rId39"/>
    <p:sldId id="490" r:id="rId40"/>
    <p:sldId id="457" r:id="rId41"/>
    <p:sldId id="429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B23C00"/>
    <a:srgbClr val="FFFF99"/>
    <a:srgbClr val="CC99FF"/>
    <a:srgbClr val="99FF66"/>
    <a:srgbClr val="6699FF"/>
    <a:srgbClr val="008000"/>
    <a:srgbClr val="B2B2B2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96" autoAdjust="0"/>
    <p:restoredTop sz="98450" autoAdjust="0"/>
  </p:normalViewPr>
  <p:slideViewPr>
    <p:cSldViewPr>
      <p:cViewPr varScale="1">
        <p:scale>
          <a:sx n="131" d="100"/>
          <a:sy n="131" d="100"/>
        </p:scale>
        <p:origin x="180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91439" cy="91439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51E4A-BF22-7547-A3CF-514369C79BB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4AC9F7-100A-9447-81AD-7DF9FC15F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867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x-none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 altLang="x-none"/>
          </a:p>
        </p:txBody>
      </p:sp>
      <p:sp>
        <p:nvSpPr>
          <p:cNvPr id="327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27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x-none"/>
          </a:p>
        </p:txBody>
      </p:sp>
      <p:sp>
        <p:nvSpPr>
          <p:cNvPr id="327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713DE455-F6F3-4F4E-A0EB-B787F7D12FDB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3DE455-F6F3-4F4E-A0EB-B787F7D12FDB}" type="slidenum">
              <a:rPr lang="en-US" altLang="x-none" smtClean="0"/>
              <a:pPr/>
              <a:t>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16579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47058-DDB9-094A-8FDF-05E40C18BC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97F1A5-4714-0548-A0E3-2128E4FE8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5FF5F-5A3C-4A48-A60F-C04D3215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6422E-63C2-E845-840E-A77B8B0FB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0E397-A34A-D04C-AB06-43EDCF8EE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23DA-4674-554C-A91B-F4804C11A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94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524E1-6ABE-C74C-9300-D7BE7BE7D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470F93-CF5B-1B4F-84AF-E110DE76B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EF1B3-201D-3B49-A4A7-D93C3E91C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A0A94-5695-1E42-BF0F-948C5FD0D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E621F-3D9C-FC42-919D-54C91ADB3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87A21-E039-AC42-9909-E4579A660C35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6082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28E030-6E67-6A41-B4FA-86B7619EDC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F132AA-02FD-8C4A-B632-EB36510C6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B33BC-AE34-B947-A61B-C551EBB55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00BA6-80A0-B348-846A-4C4FAED2A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B095B-8D09-494B-9499-942143F3E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3E6A8-C093-C84F-8482-5134BB1D8BDB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58430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2A35-2A5B-AC49-B410-E2C974B8F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AB302-8C35-1A4F-8F32-51DBB1C50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2A136-011A-B443-85DD-961B5DEC1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C7823-0C11-5541-BF16-C0927B6AC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5A8AF-2654-7949-A004-F8333FC7C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2996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07760-75F5-3A45-A3DB-72345B681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24F346-E19E-3B4D-A48A-FF139505C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012F4-B69D-AA4A-920F-7CC4A7763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371B2-26E4-854E-9E0C-A3B9EFAC1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48C46-A48A-6E48-8C01-F375B231F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B9DC1-1358-BC4B-B641-2C2A42F06E18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25056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26893-D981-6543-82C8-CB683B31E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DFE29-F7D5-D14D-86A6-8BA0C8DBD5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4E8BDA-214B-BF45-827B-038B745405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5BA076-5055-D549-BED1-A711BE750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A745B2-6544-DD4A-94DE-9B1824F5D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C1428-0CD8-B441-BBF6-396718F45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74841-672B-DD4F-873B-241AE5DFC028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9770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803A-9E44-BC43-8B4F-F914F783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73F48-12B0-D84A-897D-0BAE3BC1E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0BB12-EC44-0F47-BA6D-AA17ACAD6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6888B0-8617-AC4B-8FDA-AEE7A6F660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E5C642-92DF-0D4B-9A29-2275349F68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2735D-95B0-034C-B880-1ED66EC88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73BE3D-EBBC-FD4B-9890-2170DCDD4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6B64C-C97D-7D4B-A78F-3B703DCA6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FEF31-D98D-E64D-AE69-8E9E2BB968DD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68124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09B52-71C7-9A46-8CD8-D5D529FD6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688EA-96D7-1D45-9CE2-3EDAC5C39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B92195-2A9F-D54C-A2BE-EB75AC9C4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E4D48C-1C97-364E-BC0A-96AA30C55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5950A-5284-F14A-8929-A5FDD999DDD8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82688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9BCCE9-0E43-CE43-9C05-B033C8C4C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9F7D35-3CFD-9245-93C8-E9D11A0B9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EE548C-2C3A-5541-8D1D-E9ACFFFE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63D3-51DD-C944-8AEA-B749D334FBF6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3917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623A7-8749-BF4C-B703-032D67945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11270-2E05-F54C-812D-F8F292CEB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4A72FA-D9B0-F64F-A9EC-0E0D8159C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5757B6-226D-6D4D-AD15-7AD71E454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40B89-E2FE-8449-A64A-1CCD81517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4123CD-9B92-9D48-B762-C6C67B41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FE0-1B2C-0E4B-8A9D-BEB6E74EC3D9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64777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95062-2C27-F04D-A31F-0427E06AA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DDFDB7-4884-8E4B-B9AB-3F795BAF6F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8BBDF-7BE8-254D-8804-2106E541D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15701D-4D46-EB4A-9B22-B9FA5D5E1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EDF71-EC1F-C445-99C9-DAFDEDCC7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BEBE2B-3B7D-7E48-B946-AEF7FB7A1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F3A25-4381-F748-9D2C-5621C5E9A25C}" type="slidenum">
              <a:rPr lang="en-US" altLang="x-none" smtClean="0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56958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5594D3-FCD3-F14A-A18E-3628A9DD7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1714F-5686-5743-9023-BAEF696D2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C4FE9-ADFC-C34E-AD64-C7DCE29705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3C08C-BA72-6843-9157-774DE288B469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261C3-B075-B243-940E-515428AA7F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46122-D4E5-7F4A-98E7-132D41E9E2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191E7-2071-B34D-84F0-74D03C8C3C56}" type="slidenum">
              <a:rPr lang="en-US" altLang="x-none" smtClean="0"/>
              <a:pPr/>
              <a:t>‹#›</a:t>
            </a:fld>
            <a:endParaRPr lang="en-US" altLang="x-none"/>
          </a:p>
        </p:txBody>
      </p:sp>
      <p:pic>
        <p:nvPicPr>
          <p:cNvPr id="7" name="Picture 13" descr="SJSU-logo">
            <a:extLst>
              <a:ext uri="{FF2B5EF4-FFF2-40B4-BE49-F238E27FC236}">
                <a16:creationId xmlns:a16="http://schemas.microsoft.com/office/drawing/2014/main" id="{6C3FB6BB-5285-3042-A28F-C4F95B4C05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3" y="6172200"/>
            <a:ext cx="639762" cy="60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70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.php?format=&amp;task=&amp;att=&amp;area=bus&amp;numAtt=10to100&amp;numIns=&amp;type=&amp;sort=dateUp&amp;view=list" TargetMode="External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onbridge.ai/datasets/10-best-legal-datasets-for-machine-learning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x-none" sz="3200" dirty="0"/>
              <a:t>DATA 230</a:t>
            </a:r>
            <a:br>
              <a:rPr lang="en-US" altLang="x-none" sz="3200" dirty="0"/>
            </a:br>
            <a:r>
              <a:rPr lang="en-US" altLang="x-none" sz="3200" dirty="0"/>
              <a:t>Mathematical Methods for Data Analysis</a:t>
            </a:r>
            <a:br>
              <a:rPr lang="en-US" altLang="x-none" sz="3600" dirty="0"/>
            </a:br>
            <a:r>
              <a:rPr lang="en-US" altLang="x-none" sz="2400" dirty="0"/>
              <a:t>Week 2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altLang="x-none" dirty="0"/>
              <a:t>Department of Applied Data Science</a:t>
            </a:r>
            <a:br>
              <a:rPr lang="en-US" altLang="x-none" dirty="0"/>
            </a:br>
            <a:r>
              <a:rPr lang="en-US" altLang="x-none" dirty="0"/>
              <a:t>San Jose State University</a:t>
            </a:r>
            <a:br>
              <a:rPr lang="en-US" altLang="x-none" dirty="0"/>
            </a:br>
            <a:br>
              <a:rPr lang="en-US" altLang="x-none" sz="1000" dirty="0"/>
            </a:br>
            <a:br>
              <a:rPr lang="en-US" altLang="x-none" dirty="0"/>
            </a:br>
            <a:r>
              <a:rPr lang="en-US" altLang="x-none" dirty="0"/>
              <a:t>Instructor: Robert Nicholson</a:t>
            </a:r>
          </a:p>
          <a:p>
            <a:pPr algn="ctr"/>
            <a:r>
              <a:rPr lang="en-US" altLang="x-none" dirty="0" err="1"/>
              <a:t>sjsu.edu</a:t>
            </a:r>
            <a:r>
              <a:rPr lang="en-US" altLang="x-none" dirty="0"/>
              <a:t>/people/</a:t>
            </a:r>
            <a:r>
              <a:rPr lang="en-US" altLang="x-none" dirty="0" err="1"/>
              <a:t>robert.nicholson</a:t>
            </a:r>
            <a:endParaRPr lang="en-US" altLang="x-none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/>
          <a:p>
            <a:fld id="{5A7A4AD9-282A-1D42-BDC8-5281B49D17AB}" type="slidenum">
              <a:rPr lang="en-US" altLang="x-none" smtClean="0"/>
              <a:pPr/>
              <a:t>1</a:t>
            </a:fld>
            <a:endParaRPr lang="en-US" altLang="x-non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9EAE6-4F5C-9B13-1082-96EDF6E94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3B229-7F49-166E-EF04-2ED761B75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Transactional Data (sales)</a:t>
            </a:r>
          </a:p>
          <a:p>
            <a:r>
              <a:rPr lang="en-US" sz="2800" dirty="0"/>
              <a:t>Monitoring &amp; Tracking (instrumentation)</a:t>
            </a:r>
          </a:p>
          <a:p>
            <a:r>
              <a:rPr lang="en-US" sz="2800" dirty="0"/>
              <a:t>Observation &amp; Measurements (counting things)</a:t>
            </a:r>
          </a:p>
          <a:p>
            <a:r>
              <a:rPr lang="en-US" sz="2800" dirty="0"/>
              <a:t>Data Mining (information repositories)</a:t>
            </a:r>
          </a:p>
          <a:p>
            <a:pPr lvl="1"/>
            <a:r>
              <a:rPr lang="en-US" sz="2500" dirty="0"/>
              <a:t>Paper documents</a:t>
            </a:r>
          </a:p>
          <a:p>
            <a:r>
              <a:rPr lang="en-US" sz="2800" dirty="0"/>
              <a:t>Data Scraping (social media, web directories, </a:t>
            </a:r>
            <a:r>
              <a:rPr lang="en-US" sz="2800" dirty="0" err="1"/>
              <a:t>etc</a:t>
            </a:r>
            <a:r>
              <a:rPr lang="en-US" sz="2800" dirty="0"/>
              <a:t>)</a:t>
            </a:r>
          </a:p>
          <a:p>
            <a:r>
              <a:rPr lang="en-US" sz="2800" dirty="0"/>
              <a:t>Surveys &amp; Polls</a:t>
            </a:r>
          </a:p>
          <a:p>
            <a:pPr lvl="1"/>
            <a:r>
              <a:rPr lang="en-US" sz="2500" dirty="0"/>
              <a:t>In person, telephone, online, interviews</a:t>
            </a:r>
          </a:p>
          <a:p>
            <a:r>
              <a:rPr lang="en-US" sz="2800" dirty="0"/>
              <a:t>Acquiring / Purchasing</a:t>
            </a:r>
          </a:p>
          <a:p>
            <a:endParaRPr lang="en-US" sz="28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2B28A0-B28A-ADE3-43A0-5F9260DA7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51114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4CF42-46AB-ED28-9FBF-A7962DD0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265EC-1B37-7B09-73BA-C7A8FBCE0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process of converting data from the format of a source - whatever it might be - into the format required for the intended purpose (in our case, visualization).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A7AA2-5D61-281D-D8FD-1AE858BD5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20336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Data Scientist Spends 80% of Their Time?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6329"/>
            <a:ext cx="8229600" cy="4282963"/>
          </a:xfrm>
        </p:spPr>
        <p:txBody>
          <a:bodyPr>
            <a:normAutofit/>
          </a:bodyPr>
          <a:lstStyle/>
          <a:p>
            <a:r>
              <a:rPr lang="en-US" sz="2800" dirty="0"/>
              <a:t>Finding ways to spend all the money they are paid</a:t>
            </a:r>
          </a:p>
          <a:p>
            <a:endParaRPr lang="en-US" sz="2800" dirty="0"/>
          </a:p>
          <a:p>
            <a:pPr marL="0" indent="0" algn="ctr">
              <a:buNone/>
            </a:pPr>
            <a:r>
              <a:rPr lang="en-US" sz="2800" b="1" dirty="0"/>
              <a:t>– OR –</a:t>
            </a:r>
          </a:p>
          <a:p>
            <a:pPr marL="0" indent="0" algn="ctr">
              <a:buNone/>
            </a:pPr>
            <a:endParaRPr lang="en-US" sz="2800" dirty="0"/>
          </a:p>
          <a:p>
            <a:r>
              <a:rPr lang="en-US" sz="2800" dirty="0"/>
              <a:t>Data Wrangling</a:t>
            </a:r>
          </a:p>
          <a:p>
            <a:pPr lvl="1"/>
            <a:r>
              <a:rPr lang="en-US" sz="2500" dirty="0"/>
              <a:t>cleaning, preparing, and transforming their data</a:t>
            </a:r>
          </a:p>
          <a:p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342900" lvl="1" indent="0">
              <a:buNone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11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2B0B-2C0F-6CDC-136A-A5B0985F5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95730-4AE0-E818-9083-AC6FD422C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/>
          <a:lstStyle/>
          <a:p>
            <a:r>
              <a:rPr lang="en-US" sz="2800" dirty="0"/>
              <a:t>Cleaning the data</a:t>
            </a:r>
          </a:p>
          <a:p>
            <a:pPr lvl="1"/>
            <a:r>
              <a:rPr lang="en-US" sz="2800" dirty="0"/>
              <a:t>Eliminating “bad” data points (errors in data)</a:t>
            </a:r>
          </a:p>
          <a:p>
            <a:pPr lvl="1"/>
            <a:r>
              <a:rPr lang="en-US" sz="2800" dirty="0"/>
              <a:t>Eliminating outliers</a:t>
            </a:r>
          </a:p>
          <a:p>
            <a:pPr lvl="1"/>
            <a:endParaRPr lang="en-US" sz="2800" dirty="0"/>
          </a:p>
          <a:p>
            <a:r>
              <a:rPr lang="en-US" sz="2800" dirty="0"/>
              <a:t>Transforming the data</a:t>
            </a:r>
          </a:p>
          <a:p>
            <a:pPr lvl="1"/>
            <a:r>
              <a:rPr lang="en-US" sz="2800" dirty="0"/>
              <a:t>Format changes required by APIs and tools</a:t>
            </a:r>
          </a:p>
          <a:p>
            <a:pPr lvl="1"/>
            <a:r>
              <a:rPr lang="en-US" sz="2800" dirty="0"/>
              <a:t>Changing scale or units</a:t>
            </a:r>
          </a:p>
          <a:p>
            <a:pPr lvl="1"/>
            <a:r>
              <a:rPr lang="en-US" sz="2800" dirty="0"/>
              <a:t>Manipulating, aggregating and analyzing the data</a:t>
            </a:r>
          </a:p>
          <a:p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BC0BFF-7E47-21BD-425F-2FF80888F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60117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232F4-F8EE-3806-2A0A-5C953F50E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Reformatting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7AE71-8E40-4090-E211-BC076485F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8781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CSV file to a Python array</a:t>
            </a:r>
          </a:p>
          <a:p>
            <a:r>
              <a:rPr lang="en-US" sz="2800" dirty="0"/>
              <a:t>Database to a text file</a:t>
            </a:r>
          </a:p>
          <a:p>
            <a:r>
              <a:rPr lang="en-US" sz="2800" dirty="0"/>
              <a:t>Paper forms to a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6F456-34BF-AF05-7A10-813879540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03468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739C3-4516-3A78-9855-F893B4A28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A802A-C406-0859-2024-365DE7DCC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Data filtering can refer to a wide range of strategies or solutions for refining data sets. This means the data sets are refined into simply what a user (or set of users) needs, without including other data that can be repetitive, irrelevant or even sensitive. </a:t>
            </a:r>
          </a:p>
          <a:p>
            <a:pPr algn="r"/>
            <a:r>
              <a:rPr lang="en-US" sz="2800" dirty="0"/>
              <a:t>Technopedia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F21856-C8A5-BA18-693C-B81BA5EC5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7786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6A9BE-1392-2201-6256-C10E2A758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Anonymizing /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D35D8-E034-F54A-61D1-62B0804ACB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Removing identifying information, usually for privacy reasons</a:t>
            </a:r>
          </a:p>
          <a:p>
            <a:r>
              <a:rPr lang="en-US" sz="2800" dirty="0"/>
              <a:t>Risk factor:  remaining information may still allow unique identification</a:t>
            </a:r>
          </a:p>
          <a:p>
            <a:r>
              <a:rPr lang="en-US" sz="2800" dirty="0"/>
              <a:t>Example:</a:t>
            </a:r>
          </a:p>
          <a:p>
            <a:pPr lvl="1"/>
            <a:r>
              <a:rPr lang="en-US" sz="2100" dirty="0"/>
              <a:t>In 2006, Netflix published 10 million movie rankings by 500,000 customers </a:t>
            </a:r>
            <a:r>
              <a:rPr lang="en-US" sz="2100" i="1" dirty="0"/>
              <a:t>without names</a:t>
            </a:r>
          </a:p>
          <a:p>
            <a:pPr lvl="1"/>
            <a:r>
              <a:rPr lang="en-US" sz="2100" dirty="0"/>
              <a:t>researchers at the University of Texas at Austin “de-anonymized” some of the Netflix data by comparing rankings and timestamps with public information in the Internet Movie Database, or IMDb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5C70B8-22BA-8C23-39B3-86843FE3A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36737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3E453-5386-A9F9-CBF6-B439CBAAF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Anonymizing / Masking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35EC0ED-DDE9-E6ED-FE1E-71A3026502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8617733"/>
              </p:ext>
            </p:extLst>
          </p:nvPr>
        </p:nvGraphicFramePr>
        <p:xfrm>
          <a:off x="628650" y="1965976"/>
          <a:ext cx="78867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1825">
                  <a:extLst>
                    <a:ext uri="{9D8B030D-6E8A-4147-A177-3AD203B41FA5}">
                      <a16:colId xmlns:a16="http://schemas.microsoft.com/office/drawing/2014/main" val="657938360"/>
                    </a:ext>
                  </a:extLst>
                </a:gridCol>
                <a:gridCol w="6004875">
                  <a:extLst>
                    <a:ext uri="{9D8B030D-6E8A-4147-A177-3AD203B41FA5}">
                      <a16:colId xmlns:a16="http://schemas.microsoft.com/office/drawing/2014/main" val="10129114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Field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3075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Juan Garcia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3046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Address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trike="sngStrike" dirty="0"/>
                        <a:t>1234 Main Street, Anywhere, CA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2495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1739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Relationship 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Married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9132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Children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4062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White / Hispanic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3219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2018 Ford Explorer, Black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0905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Employer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Apple Computer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1138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Previous Employer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Hewlett-Packard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962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Highest Degree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MS, Computer Science, Stanford University, 2001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241728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52C4C-6CB7-1001-8069-144966D3D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17</a:t>
            </a:fld>
            <a:endParaRPr lang="en-US" altLang="x-non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2BBFDF-6005-6C2F-10BE-1DAABEE7D1D8}"/>
              </a:ext>
            </a:extLst>
          </p:cNvPr>
          <p:cNvSpPr txBox="1"/>
          <p:nvPr/>
        </p:nvSpPr>
        <p:spPr>
          <a:xfrm>
            <a:off x="603116" y="1439694"/>
            <a:ext cx="3146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Another (bad) Example:</a:t>
            </a:r>
          </a:p>
        </p:txBody>
      </p:sp>
    </p:spTree>
    <p:extLst>
      <p:ext uri="{BB962C8B-B14F-4D97-AF65-F5344CB8AC3E}">
        <p14:creationId xmlns:p14="http://schemas.microsoft.com/office/powerpoint/2010/main" val="510080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0236B-334B-454D-AC8A-716D36FA8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Aggregating Data from Multiple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171BD-FDE7-3980-F651-EB802F921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55608"/>
            <a:ext cx="7966667" cy="4351338"/>
          </a:xfrm>
        </p:spPr>
        <p:txBody>
          <a:bodyPr>
            <a:normAutofit/>
          </a:bodyPr>
          <a:lstStyle/>
          <a:p>
            <a:r>
              <a:rPr lang="en-US" sz="2800" b="1" dirty="0"/>
              <a:t>Homogeneous Data Sources</a:t>
            </a:r>
          </a:p>
          <a:p>
            <a:pPr lvl="1"/>
            <a:r>
              <a:rPr lang="en-US" sz="2500" dirty="0"/>
              <a:t>Represent the same information, but in different ways</a:t>
            </a:r>
          </a:p>
          <a:p>
            <a:r>
              <a:rPr lang="en-US" sz="2800" dirty="0"/>
              <a:t>Different timescales:  daily, weekly, monthly</a:t>
            </a:r>
          </a:p>
          <a:p>
            <a:r>
              <a:rPr lang="en-US" sz="2800" dirty="0"/>
              <a:t>Different units of measure</a:t>
            </a:r>
          </a:p>
          <a:p>
            <a:r>
              <a:rPr lang="en-US" sz="2800" dirty="0"/>
              <a:t>Example:  crop yields from different counties in the United States in the 1800s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605C5-B419-87E5-66B1-D20B3AC4D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65380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0236B-334B-454D-AC8A-716D36FA8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Aggregating Data from Multiple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171BD-FDE7-3980-F651-EB802F921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425" y="1690689"/>
            <a:ext cx="7966667" cy="4351338"/>
          </a:xfrm>
        </p:spPr>
        <p:txBody>
          <a:bodyPr>
            <a:normAutofit/>
          </a:bodyPr>
          <a:lstStyle/>
          <a:p>
            <a:r>
              <a:rPr lang="en-US" sz="2800" b="1" dirty="0"/>
              <a:t>Heterogeneous Data Sources</a:t>
            </a:r>
          </a:p>
          <a:p>
            <a:pPr lvl="1"/>
            <a:r>
              <a:rPr lang="en-US" sz="2500" dirty="0"/>
              <a:t>Represent different information</a:t>
            </a:r>
          </a:p>
          <a:p>
            <a:r>
              <a:rPr lang="en-US" sz="2800" dirty="0"/>
              <a:t>Combine using a common field </a:t>
            </a:r>
          </a:p>
          <a:p>
            <a:r>
              <a:rPr lang="en-US" sz="2800" dirty="0"/>
              <a:t>Example:  compute profit per store location</a:t>
            </a:r>
          </a:p>
          <a:p>
            <a:pPr lvl="1"/>
            <a:r>
              <a:rPr lang="en-US" sz="2500" dirty="0"/>
              <a:t>Sales reports per location</a:t>
            </a:r>
          </a:p>
          <a:p>
            <a:pPr lvl="1"/>
            <a:r>
              <a:rPr lang="en-US" sz="2500" dirty="0"/>
              <a:t>Labor expenses per location</a:t>
            </a:r>
          </a:p>
          <a:p>
            <a:pPr lvl="1"/>
            <a:r>
              <a:rPr lang="en-US" sz="2500" dirty="0"/>
              <a:t>Purchase and inventory costs per location</a:t>
            </a:r>
          </a:p>
          <a:p>
            <a:pPr lvl="1"/>
            <a:r>
              <a:rPr lang="en-US" sz="2500" dirty="0"/>
              <a:t>Overhead per location</a:t>
            </a:r>
          </a:p>
          <a:p>
            <a:r>
              <a:rPr lang="en-US" sz="2800" dirty="0"/>
              <a:t>More complex combinations are possible using multiple fields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605C5-B419-87E5-66B1-D20B3AC4D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50513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317DC-1366-89B8-1CD7-6B34C29C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CD368-47E6-A2D1-1F4E-349B35AD0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Not Good:</a:t>
            </a:r>
            <a:br>
              <a:rPr lang="en-US" b="1" dirty="0"/>
            </a:br>
            <a:br>
              <a:rPr lang="en-US" b="1" dirty="0"/>
            </a:br>
            <a:r>
              <a:rPr lang="en-US" dirty="0"/>
              <a:t>“I’m trying to run the demo and it doesn’t work.”</a:t>
            </a:r>
          </a:p>
          <a:p>
            <a:endParaRPr lang="en-US" dirty="0"/>
          </a:p>
          <a:p>
            <a:r>
              <a:rPr lang="en-US" b="1" dirty="0"/>
              <a:t>The right way to report a problem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4419F-C1A4-34BF-0068-C80F75173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63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64B68-CA15-D364-73B2-FF86560BE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Heterogeneous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44FCF-55CF-2774-3993-64743D703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 a relational database, this is often accomplished with a </a:t>
            </a:r>
            <a:r>
              <a:rPr lang="en-US" sz="2800" i="1" dirty="0"/>
              <a:t>join</a:t>
            </a:r>
            <a:r>
              <a:rPr lang="en-US" sz="2800" dirty="0"/>
              <a:t> operation</a:t>
            </a:r>
          </a:p>
          <a:p>
            <a:r>
              <a:rPr lang="en-US" sz="2800" dirty="0"/>
              <a:t>A join is an SQL operation performed to establish a connection between two or more database tables based on matching columns, thereby creating a relationship between the tables.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2D21E-5498-598F-C16E-43A2EEE84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038358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98346-DA76-63D2-C466-59AD2C0E7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94266-E7D4-89A5-2CBF-767ACC9B7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509" y="1600220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The Titanic Data Set</a:t>
            </a:r>
          </a:p>
          <a:p>
            <a:pPr lvl="1"/>
            <a:r>
              <a:rPr lang="en-US" sz="2400" dirty="0"/>
              <a:t>1,046 passenger records</a:t>
            </a:r>
          </a:p>
          <a:p>
            <a:pPr lvl="1"/>
            <a:r>
              <a:rPr lang="en-US" sz="2400" dirty="0"/>
              <a:t>Some records are incomplete (requires cleaning)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BBE41F-58D9-2FB3-C9F6-52CFB615F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21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3C6530-C327-D86E-EE71-CCF252926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320" y="2840058"/>
            <a:ext cx="76835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28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73981-CB53-A68C-55F8-F977B86BB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Statistics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BEA3C-13EB-CC75-126E-8016CFC65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22</a:t>
            </a:fld>
            <a:endParaRPr lang="en-US" altLang="x-none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71FB958-223A-D609-0181-7F72572C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40" y="5623535"/>
            <a:ext cx="7783788" cy="869339"/>
          </a:xfrm>
        </p:spPr>
        <p:txBody>
          <a:bodyPr>
            <a:normAutofit/>
          </a:bodyPr>
          <a:lstStyle/>
          <a:p>
            <a:r>
              <a:rPr lang="en-US" sz="2400" dirty="0"/>
              <a:t>How was the data transformed?</a:t>
            </a:r>
          </a:p>
          <a:p>
            <a:pPr lvl="1"/>
            <a:r>
              <a:rPr lang="en-US" sz="2400" dirty="0"/>
              <a:t>Counting!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EFDEC9-41CC-4605-CF89-672E34F19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47" y="1378298"/>
            <a:ext cx="5440663" cy="402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937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E9FDE-3DBF-4059-9CF6-95A4D126C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Item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125F0-628A-A417-FA1C-0D66A72CA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54715"/>
            <a:ext cx="7886700" cy="4351338"/>
          </a:xfrm>
        </p:spPr>
        <p:txBody>
          <a:bodyPr/>
          <a:lstStyle/>
          <a:p>
            <a:r>
              <a:rPr lang="en-US" sz="2800" dirty="0"/>
              <a:t>Scaling</a:t>
            </a:r>
          </a:p>
          <a:p>
            <a:r>
              <a:rPr lang="en-US" sz="2800" dirty="0"/>
              <a:t>Unit conversions</a:t>
            </a:r>
          </a:p>
          <a:p>
            <a:r>
              <a:rPr lang="en-US" sz="2800" dirty="0"/>
              <a:t>“Discretizing” continuous variables</a:t>
            </a:r>
          </a:p>
          <a:p>
            <a:r>
              <a:rPr lang="en-US" sz="2800" dirty="0"/>
              <a:t>Examples:  temperatures, stock prices</a:t>
            </a:r>
          </a:p>
          <a:p>
            <a:r>
              <a:rPr lang="en-US" sz="2800" dirty="0"/>
              <a:t>Converting categorical (label) data to numeric</a:t>
            </a:r>
          </a:p>
          <a:p>
            <a:pPr lvl="1"/>
            <a:r>
              <a:rPr lang="en-US" sz="2800" dirty="0"/>
              <a:t>Most tools require numeric data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47E49-6194-22CD-4CDF-85668BB68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49447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9A2FA-53E4-D60C-FA41-925F7F8F0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Converting categorical data to numeric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E87C6-C961-7B8B-0EFA-EE5F893E1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Ordered Mapping</a:t>
            </a:r>
          </a:p>
          <a:p>
            <a:pPr lvl="1"/>
            <a:r>
              <a:rPr lang="en-US" sz="2400" dirty="0"/>
              <a:t>Small = 1, Medium = 2, Large = 3</a:t>
            </a:r>
          </a:p>
          <a:p>
            <a:r>
              <a:rPr lang="en-US" sz="2700" dirty="0"/>
              <a:t>Arbitrary Mapping</a:t>
            </a:r>
          </a:p>
          <a:p>
            <a:pPr lvl="1"/>
            <a:r>
              <a:rPr lang="en-US" sz="2400" dirty="0"/>
              <a:t>LAX = 1, SFO = 2, HOU = 3</a:t>
            </a:r>
          </a:p>
          <a:p>
            <a:pPr lvl="1"/>
            <a:r>
              <a:rPr lang="en-US" sz="2400" dirty="0"/>
              <a:t>Try to find a better relationship</a:t>
            </a:r>
          </a:p>
          <a:p>
            <a:r>
              <a:rPr lang="en-US" sz="2700" dirty="0"/>
              <a:t>Convert Labels to columns</a:t>
            </a:r>
          </a:p>
          <a:p>
            <a:pPr lvl="1"/>
            <a:endParaRPr lang="en-US" sz="2400" dirty="0"/>
          </a:p>
          <a:p>
            <a:endParaRPr lang="en-US" sz="27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477DA-4672-8FDE-89E5-D9E672B0A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24</a:t>
            </a:fld>
            <a:endParaRPr lang="en-US" altLang="x-none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38D23AD-8246-1E49-79EC-9536333942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55353"/>
              </p:ext>
            </p:extLst>
          </p:nvPr>
        </p:nvGraphicFramePr>
        <p:xfrm>
          <a:off x="1097318" y="4434829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76321687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35406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58722982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281982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SFO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• • •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512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78055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65781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0A110-3593-AAD1-01CB-86FEABB26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95E6D-6F85-2065-E9D5-2881CEF15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Low-level data attributes are transformed into high-level data attributes using concept hierarchies</a:t>
            </a:r>
          </a:p>
          <a:p>
            <a:r>
              <a:rPr lang="en-US" b="1" i="1" dirty="0"/>
              <a:t>Original Data:</a:t>
            </a:r>
            <a:endParaRPr lang="en-US" dirty="0"/>
          </a:p>
          <a:p>
            <a:r>
              <a:rPr lang="en-US" dirty="0"/>
              <a:t>Ages: 26, 28, 31, 33, 37, 42, 42, 46, 48, 49, 54, 57, 57, 58, 59</a:t>
            </a:r>
          </a:p>
          <a:p>
            <a:r>
              <a:rPr lang="en-US" b="1" i="1" dirty="0"/>
              <a:t>Generalized Data:</a:t>
            </a:r>
            <a:endParaRPr lang="en-US" dirty="0"/>
          </a:p>
          <a:p>
            <a:r>
              <a:rPr lang="en-US" dirty="0"/>
              <a:t>Ages:</a:t>
            </a:r>
          </a:p>
          <a:p>
            <a:r>
              <a:rPr lang="en-US" dirty="0"/>
              <a:t>20-29 (2)</a:t>
            </a:r>
          </a:p>
          <a:p>
            <a:r>
              <a:rPr lang="en-US" dirty="0"/>
              <a:t>30-39 (3)</a:t>
            </a:r>
          </a:p>
          <a:p>
            <a:r>
              <a:rPr lang="en-US" dirty="0"/>
              <a:t>40-49 (5)</a:t>
            </a:r>
          </a:p>
          <a:p>
            <a:r>
              <a:rPr lang="en-US" dirty="0"/>
              <a:t>50-59 (5)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F8124-FE73-0F6B-212A-971D0CBB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282234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172D-EF0A-8043-BB47-8580C4437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Eliminating 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4AEAC-A176-07E5-B1BA-EA8092CA2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Example:  Houses in a neighborhood sell for $2.5 million to $3.5 million</a:t>
            </a:r>
          </a:p>
          <a:p>
            <a:pPr lvl="1"/>
            <a:r>
              <a:rPr lang="en-US" sz="2500" dirty="0"/>
              <a:t>The Median is $3 million</a:t>
            </a:r>
          </a:p>
          <a:p>
            <a:r>
              <a:rPr lang="en-US" sz="2800" dirty="0"/>
              <a:t>One house formerly belonged to a celebrity, and sells for $5.5 million</a:t>
            </a:r>
          </a:p>
          <a:p>
            <a:pPr lvl="1"/>
            <a:r>
              <a:rPr lang="en-US" sz="2500" dirty="0"/>
              <a:t>The Median is $4 million</a:t>
            </a:r>
          </a:p>
          <a:p>
            <a:pPr lvl="1"/>
            <a:endParaRPr lang="en-US" sz="2500" dirty="0"/>
          </a:p>
          <a:p>
            <a:r>
              <a:rPr lang="en-US" sz="2800" dirty="0"/>
              <a:t>Outliers may be eliminated by hand, or mathematically (e.g. values outside 2 standard deviations from the mean)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C8CDA-03D4-A197-9811-C5876695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892372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5D0D0-AA31-FB29-FAA6-820CC8AEF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Showing Trends: Individual Data Points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8AAE3-BCF8-7B0C-9B6E-687EF18E0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27</a:t>
            </a:fld>
            <a:endParaRPr lang="en-US" altLang="x-non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64C323-962A-B22A-FA4F-617290AE6A2C}"/>
              </a:ext>
            </a:extLst>
          </p:cNvPr>
          <p:cNvSpPr txBox="1">
            <a:spLocks/>
          </p:cNvSpPr>
          <p:nvPr/>
        </p:nvSpPr>
        <p:spPr>
          <a:xfrm>
            <a:off x="781050" y="19780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A64428-49BB-2AB9-BF35-D44798055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187" y="1363637"/>
            <a:ext cx="5879625" cy="420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39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BED611-285E-1E9D-7F67-7E587F167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391" y="1411350"/>
            <a:ext cx="5669218" cy="40830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95D0D0-AA31-FB29-FAA6-820CC8AEF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8AAE3-BCF8-7B0C-9B6E-687EF18E0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28</a:t>
            </a:fld>
            <a:endParaRPr lang="en-US" altLang="x-non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64C323-962A-B22A-FA4F-617290AE6A2C}"/>
              </a:ext>
            </a:extLst>
          </p:cNvPr>
          <p:cNvSpPr txBox="1">
            <a:spLocks/>
          </p:cNvSpPr>
          <p:nvPr/>
        </p:nvSpPr>
        <p:spPr>
          <a:xfrm>
            <a:off x="781050" y="19780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7E7BF69-0903-FF50-F915-0758238F0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050" y="5665992"/>
            <a:ext cx="7886700" cy="510971"/>
          </a:xfrm>
        </p:spPr>
        <p:txBody>
          <a:bodyPr/>
          <a:lstStyle/>
          <a:p>
            <a:r>
              <a:rPr lang="en-US" sz="2400" dirty="0"/>
              <a:t>A “best fit” line, computed using linear regression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9102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5D0D0-AA31-FB29-FAA6-820CC8AEF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8AAE3-BCF8-7B0C-9B6E-687EF18E0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29</a:t>
            </a:fld>
            <a:endParaRPr lang="en-US" altLang="x-non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64C323-962A-B22A-FA4F-617290AE6A2C}"/>
              </a:ext>
            </a:extLst>
          </p:cNvPr>
          <p:cNvSpPr txBox="1">
            <a:spLocks/>
          </p:cNvSpPr>
          <p:nvPr/>
        </p:nvSpPr>
        <p:spPr>
          <a:xfrm>
            <a:off x="781050" y="19780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F4D66C-7BB1-714A-23B5-DC6D66DB4FEE}"/>
              </a:ext>
            </a:extLst>
          </p:cNvPr>
          <p:cNvSpPr txBox="1"/>
          <p:nvPr/>
        </p:nvSpPr>
        <p:spPr>
          <a:xfrm>
            <a:off x="7947498" y="59533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7E7BF69-0903-FF50-F915-0758238F0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050" y="5665992"/>
            <a:ext cx="7886700" cy="510971"/>
          </a:xfrm>
        </p:spPr>
        <p:txBody>
          <a:bodyPr/>
          <a:lstStyle/>
          <a:p>
            <a:r>
              <a:rPr lang="en-US" sz="2400" dirty="0"/>
              <a:t>A “best fit” line, computed using polynomial regression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8C418C-2B26-DD3B-EA13-0BEE878DC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86" y="1361871"/>
            <a:ext cx="4263364" cy="416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184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8D2E-F217-0240-7681-EA9139D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BD0A-8DFE-7252-A70C-9668D8C07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Give a top level (but specific) description of the problem:</a:t>
            </a:r>
            <a:br>
              <a:rPr lang="en-US" b="1" dirty="0"/>
            </a:br>
            <a:br>
              <a:rPr lang="en-US" dirty="0"/>
            </a:br>
            <a:r>
              <a:rPr lang="en-US" dirty="0"/>
              <a:t>“I’m in your CMPE 199 class.  I’m trying to run the demo from class yesterday, and I’m getting an error message”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4204F-B6F0-086F-43FD-53E27F3D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563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86A5B-7B66-9D6E-3E2B-D65E51D04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Smoothing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8D6208-3E30-F3DE-90D5-7B3196812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560" y="1731935"/>
            <a:ext cx="7886700" cy="1729169"/>
          </a:xfrm>
          <a:ln>
            <a:solidFill>
              <a:schemeClr val="accent1"/>
            </a:solidFill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90334D-3B7F-F220-F1F0-6F31EB620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30</a:t>
            </a:fld>
            <a:endParaRPr lang="en-US" altLang="x-non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4A52CD-CE85-409E-8B0C-16CD21F1F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817" y="3886195"/>
            <a:ext cx="7886700" cy="170783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938956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86C8B-CE35-69F3-AAC7-0825C06AC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Smoothing:  Combining Subsets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27E75-8D9B-2BC8-15F1-032629FF9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 the previous example, we used the </a:t>
            </a:r>
            <a:r>
              <a:rPr lang="en-US" sz="2400" b="1" dirty="0"/>
              <a:t>sum</a:t>
            </a:r>
            <a:r>
              <a:rPr lang="en-US" sz="2400" dirty="0"/>
              <a:t> all the daily data points to form monthly totals </a:t>
            </a:r>
          </a:p>
          <a:p>
            <a:r>
              <a:rPr lang="en-US" sz="2400" dirty="0"/>
              <a:t>We could also use an </a:t>
            </a:r>
            <a:r>
              <a:rPr lang="en-US" sz="2400" b="1" dirty="0"/>
              <a:t>average</a:t>
            </a:r>
            <a:r>
              <a:rPr lang="en-US" sz="2400" dirty="0"/>
              <a:t>, or some other statistic, depending on the point we are trying to make.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29B036-837F-8166-2CBA-4099564F5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125456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57F74-97DB-444A-9FD3-60407D9B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Smoothing:  Moving Averages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94CE6-F7C2-5344-80B7-0C076F288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806" y="1325903"/>
            <a:ext cx="8503827" cy="4835525"/>
          </a:xfrm>
        </p:spPr>
        <p:txBody>
          <a:bodyPr>
            <a:noAutofit/>
          </a:bodyPr>
          <a:lstStyle/>
          <a:p>
            <a:r>
              <a:rPr lang="en-US" sz="2800" dirty="0"/>
              <a:t>The </a:t>
            </a:r>
            <a:r>
              <a:rPr lang="en-US" sz="2800" dirty="0">
                <a:solidFill>
                  <a:srgbClr val="B23C00"/>
                </a:solidFill>
              </a:rPr>
              <a:t>moving average</a:t>
            </a:r>
            <a:r>
              <a:rPr lang="en-US" sz="2800" dirty="0"/>
              <a:t> of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800" dirty="0"/>
              <a:t> data values over the </a:t>
            </a:r>
            <a:br>
              <a:rPr lang="en-US" sz="2800" dirty="0"/>
            </a:b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800" dirty="0"/>
              <a:t> values that represent the time intervals:</a:t>
            </a:r>
          </a:p>
          <a:p>
            <a:pPr lvl="1"/>
            <a:r>
              <a:rPr lang="en-US" sz="2400" dirty="0"/>
              <a:t>Each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</a:t>
            </a:r>
            <a:r>
              <a:rPr lang="en-US" sz="2400" dirty="0"/>
              <a:t> value of the moving average corresponding to the current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/>
              <a:t> time value is the </a:t>
            </a:r>
            <a:r>
              <a:rPr lang="en-US" sz="2400" u="sng" dirty="0"/>
              <a:t>average</a:t>
            </a:r>
            <a:r>
              <a:rPr lang="en-US" sz="2400" dirty="0"/>
              <a:t> of the current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/>
              <a:t> value and the previous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 </a:t>
            </a:r>
            <a:r>
              <a:rPr lang="en-US" sz="2400" dirty="0"/>
              <a:t>of 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/>
              <a:t> values.</a:t>
            </a:r>
          </a:p>
          <a:p>
            <a:pPr lvl="1"/>
            <a:r>
              <a:rPr lang="en-US" sz="2400" dirty="0"/>
              <a:t>Keep a buffer of the last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 </a:t>
            </a:r>
            <a:r>
              <a:rPr lang="en-US" sz="2400" dirty="0"/>
              <a:t>of 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/>
              <a:t> values. Throw out the oldest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dirty="0"/>
              <a:t> value when you append the newest value.</a:t>
            </a:r>
          </a:p>
          <a:p>
            <a:pPr lvl="1"/>
            <a:r>
              <a:rPr lang="en-US" sz="2400" dirty="0"/>
              <a:t>There can be no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</a:t>
            </a:r>
            <a:r>
              <a:rPr lang="en-US" sz="2400" dirty="0"/>
              <a:t> moving average values corresponding to the first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 </a:t>
            </a:r>
            <a:r>
              <a:rPr lang="en-US" sz="2400" dirty="0"/>
              <a:t>of 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dirty="0"/>
              <a:t> values.</a:t>
            </a:r>
          </a:p>
          <a:p>
            <a:pPr lvl="4"/>
            <a:endParaRPr lang="en-US" sz="2800" dirty="0"/>
          </a:p>
          <a:p>
            <a:r>
              <a:rPr lang="en-US" sz="2800" dirty="0"/>
              <a:t>Higher values of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800" dirty="0"/>
              <a:t> generate moving average plots that “smooth out” the data more.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226158-C6B9-D344-829E-6C8F8437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32</a:t>
            </a:fld>
            <a:endParaRPr lang="en-US" altLang="x-non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0842E3-E2B5-7A44-8CF0-DED29BFB5B3F}"/>
              </a:ext>
            </a:extLst>
          </p:cNvPr>
          <p:cNvSpPr txBox="1"/>
          <p:nvPr/>
        </p:nvSpPr>
        <p:spPr>
          <a:xfrm>
            <a:off x="6457950" y="5612558"/>
            <a:ext cx="2048894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We often see</a:t>
            </a:r>
          </a:p>
          <a:p>
            <a:r>
              <a:rPr lang="en-US" dirty="0"/>
              <a:t> this for stock prices</a:t>
            </a:r>
          </a:p>
        </p:txBody>
      </p:sp>
    </p:spTree>
    <p:extLst>
      <p:ext uri="{BB962C8B-B14F-4D97-AF65-F5344CB8AC3E}">
        <p14:creationId xmlns:p14="http://schemas.microsoft.com/office/powerpoint/2010/main" val="34696705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1D371-3705-7F43-A145-FA842743D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Averages</a:t>
            </a:r>
            <a:r>
              <a:rPr lang="en-US" i="1" dirty="0"/>
              <a:t>, cont’d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066DA-5F46-A94C-9E03-69D4A4016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33</a:t>
            </a:fld>
            <a:endParaRPr lang="en-US" altLang="x-non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B969D0-1352-094D-8076-EDAD75231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79" y="1325903"/>
            <a:ext cx="7132242" cy="4776812"/>
          </a:xfrm>
          <a:prstGeom prst="rect">
            <a:avLst/>
          </a:prstGeom>
          <a:solidFill>
            <a:srgbClr val="99FF66"/>
          </a:solidFill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C57011-49DF-E24C-A9E3-1612A57BB2DD}"/>
              </a:ext>
            </a:extLst>
          </p:cNvPr>
          <p:cNvSpPr txBox="1"/>
          <p:nvPr/>
        </p:nvSpPr>
        <p:spPr>
          <a:xfrm>
            <a:off x="4937756" y="2880366"/>
            <a:ext cx="647934" cy="338554"/>
          </a:xfrm>
          <a:prstGeom prst="rect">
            <a:avLst/>
          </a:prstGeom>
          <a:solidFill>
            <a:srgbClr val="D5FC79"/>
          </a:solidFill>
          <a:ln>
            <a:solidFill>
              <a:srgbClr val="99FF66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n = 5</a:t>
            </a:r>
          </a:p>
        </p:txBody>
      </p:sp>
    </p:spTree>
    <p:extLst>
      <p:ext uri="{BB962C8B-B14F-4D97-AF65-F5344CB8AC3E}">
        <p14:creationId xmlns:p14="http://schemas.microsoft.com/office/powerpoint/2010/main" val="3117066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B0DA-F08E-9941-B3C8-D022F5ECF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Averages</a:t>
            </a:r>
            <a:r>
              <a:rPr lang="en-US" i="1" dirty="0"/>
              <a:t>, cont’d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AC758-C841-014D-802B-17B569DEA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34</a:t>
            </a:fld>
            <a:endParaRPr lang="en-US" altLang="x-non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66AE21-CA2E-4247-8DD9-A7883D003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029" y="1290039"/>
            <a:ext cx="7270235" cy="4882131"/>
          </a:xfrm>
          <a:prstGeom prst="rect">
            <a:avLst/>
          </a:prstGeom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6C3035-BA38-7B4A-B693-31C5AEE55F5E}"/>
              </a:ext>
            </a:extLst>
          </p:cNvPr>
          <p:cNvSpPr txBox="1"/>
          <p:nvPr/>
        </p:nvSpPr>
        <p:spPr>
          <a:xfrm>
            <a:off x="7151268" y="2423171"/>
            <a:ext cx="761747" cy="33855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n = 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CB927D-89FD-0449-AEF4-1490CFD527E6}"/>
              </a:ext>
            </a:extLst>
          </p:cNvPr>
          <p:cNvSpPr txBox="1"/>
          <p:nvPr/>
        </p:nvSpPr>
        <p:spPr>
          <a:xfrm>
            <a:off x="5029195" y="2761725"/>
            <a:ext cx="647934" cy="338554"/>
          </a:xfrm>
          <a:prstGeom prst="rect">
            <a:avLst/>
          </a:prstGeom>
          <a:solidFill>
            <a:srgbClr val="D5FC79"/>
          </a:solidFill>
          <a:ln>
            <a:solidFill>
              <a:srgbClr val="99FF66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n = 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46D19E-134C-9842-A2C0-D36E24AF889F}"/>
              </a:ext>
            </a:extLst>
          </p:cNvPr>
          <p:cNvSpPr txBox="1"/>
          <p:nvPr/>
        </p:nvSpPr>
        <p:spPr>
          <a:xfrm>
            <a:off x="4779849" y="5074902"/>
            <a:ext cx="2752292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Larger n </a:t>
            </a:r>
            <a:r>
              <a:rPr lang="en-US" i="1" dirty="0"/>
              <a:t>smooths</a:t>
            </a:r>
            <a:r>
              <a:rPr lang="en-US" dirty="0"/>
              <a:t> the data, </a:t>
            </a:r>
          </a:p>
          <a:p>
            <a:pPr algn="ctr"/>
            <a:r>
              <a:rPr lang="en-US" dirty="0"/>
              <a:t>but also lags further</a:t>
            </a:r>
          </a:p>
        </p:txBody>
      </p:sp>
    </p:spTree>
    <p:extLst>
      <p:ext uri="{BB962C8B-B14F-4D97-AF65-F5344CB8AC3E}">
        <p14:creationId xmlns:p14="http://schemas.microsoft.com/office/powerpoint/2010/main" val="10523889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ED467-EB3A-67C7-9411-107DFED18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Reducing Dimensions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CC8A3-B02F-DCCD-BF04-758D05F5E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132" y="1674170"/>
            <a:ext cx="7886700" cy="4351338"/>
          </a:xfrm>
        </p:spPr>
        <p:txBody>
          <a:bodyPr>
            <a:normAutofit/>
          </a:bodyPr>
          <a:lstStyle/>
          <a:p>
            <a:r>
              <a:rPr lang="en-US" sz="2800" dirty="0"/>
              <a:t>We are not good at visualizing data beyond three dimensions</a:t>
            </a:r>
          </a:p>
          <a:p>
            <a:r>
              <a:rPr lang="en-US" sz="2800" dirty="0"/>
              <a:t>Separate data into pairs for graphing</a:t>
            </a:r>
          </a:p>
          <a:p>
            <a:r>
              <a:rPr lang="en-US" sz="2800" dirty="0"/>
              <a:t>Dimensionality Reduction</a:t>
            </a:r>
          </a:p>
          <a:p>
            <a:pPr lvl="1"/>
            <a:r>
              <a:rPr lang="en-US" sz="2500" dirty="0"/>
              <a:t>TSNE estimator</a:t>
            </a:r>
          </a:p>
          <a:p>
            <a:pPr lvl="1"/>
            <a:r>
              <a:rPr lang="en-US" sz="2500" dirty="0"/>
              <a:t>Principal Component Analysis (PCA) estimator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4A1B9-5AA5-D230-45B6-1EA63846E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064230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E7D7-851A-0445-9F72-1743322DB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Visualize Dimensionality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0F220-012F-F541-88C1-DFB55A3C8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57201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EDDF2-1276-AB4A-9DB0-659B77A2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36</a:t>
            </a:fld>
            <a:endParaRPr lang="en-US" altLang="x-non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07EF15-4627-9945-BC7D-B1A9C3D35AC0}"/>
              </a:ext>
            </a:extLst>
          </p:cNvPr>
          <p:cNvSpPr txBox="1"/>
          <p:nvPr/>
        </p:nvSpPr>
        <p:spPr>
          <a:xfrm>
            <a:off x="559523" y="1888857"/>
            <a:ext cx="8024954" cy="9541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%matplotlib inline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matplotlib.pyplot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as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plt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dots =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plt.scatter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solidFill>
                  <a:srgbClr val="B23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reduced_digits</a:t>
            </a:r>
            <a:r>
              <a:rPr lang="en-US" sz="1400" b="1" dirty="0">
                <a:solidFill>
                  <a:srgbClr val="B23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[:, 0]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dirty="0" err="1">
                <a:solidFill>
                  <a:srgbClr val="B23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reduced_digits</a:t>
            </a:r>
            <a:r>
              <a:rPr lang="en-US" sz="1400" b="1" dirty="0">
                <a:solidFill>
                  <a:srgbClr val="B23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[:, 1]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c='black')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31E0F5-9B4F-E240-9742-AF0C6F9F1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79" y="3038596"/>
            <a:ext cx="4826000" cy="321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A5799C-AC96-8F48-B520-495A89C1F015}"/>
              </a:ext>
            </a:extLst>
          </p:cNvPr>
          <p:cNvSpPr txBox="1"/>
          <p:nvPr/>
        </p:nvSpPr>
        <p:spPr>
          <a:xfrm>
            <a:off x="4114805" y="2300060"/>
            <a:ext cx="702436" cy="2462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B23C00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B23C00"/>
                </a:solidFill>
              </a:rPr>
              <a:t>column 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3CD1F7-5BBD-9C41-9EFB-13D3D597DB36}"/>
              </a:ext>
            </a:extLst>
          </p:cNvPr>
          <p:cNvSpPr txBox="1"/>
          <p:nvPr/>
        </p:nvSpPr>
        <p:spPr>
          <a:xfrm>
            <a:off x="6429856" y="2300059"/>
            <a:ext cx="702436" cy="2462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B23C00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B23C00"/>
                </a:solidFill>
              </a:rPr>
              <a:t>column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26D9F3-5A48-7847-BF42-9741C6DCA6F6}"/>
              </a:ext>
            </a:extLst>
          </p:cNvPr>
          <p:cNvSpPr txBox="1"/>
          <p:nvPr/>
        </p:nvSpPr>
        <p:spPr>
          <a:xfrm>
            <a:off x="5943585" y="3703317"/>
            <a:ext cx="2581156" cy="13234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33CC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33CC"/>
                </a:solidFill>
              </a:rPr>
              <a:t>The clustering suggests</a:t>
            </a:r>
            <a:br>
              <a:rPr lang="en-US" sz="1600" dirty="0">
                <a:solidFill>
                  <a:srgbClr val="0033CC"/>
                </a:solidFill>
              </a:rPr>
            </a:br>
            <a:r>
              <a:rPr lang="en-US" sz="1600" dirty="0">
                <a:solidFill>
                  <a:srgbClr val="0033CC"/>
                </a:solidFill>
              </a:rPr>
              <a:t>that </a:t>
            </a:r>
            <a:r>
              <a:rPr lang="en-US" sz="1600" u="sng" dirty="0">
                <a:solidFill>
                  <a:srgbClr val="0033CC"/>
                </a:solidFill>
              </a:rPr>
              <a:t>k-nearest neighbors</a:t>
            </a:r>
            <a:br>
              <a:rPr lang="en-US" sz="1600" dirty="0">
                <a:solidFill>
                  <a:srgbClr val="0033CC"/>
                </a:solidFill>
              </a:rPr>
            </a:br>
            <a:r>
              <a:rPr lang="en-US" sz="1600" dirty="0">
                <a:solidFill>
                  <a:srgbClr val="0033CC"/>
                </a:solidFill>
              </a:rPr>
              <a:t>would be a good </a:t>
            </a:r>
            <a:r>
              <a:rPr lang="en-US" sz="1600" u="sng" dirty="0">
                <a:solidFill>
                  <a:srgbClr val="0033CC"/>
                </a:solidFill>
              </a:rPr>
              <a:t>supervised</a:t>
            </a:r>
            <a:br>
              <a:rPr lang="en-US" sz="1600" dirty="0">
                <a:solidFill>
                  <a:srgbClr val="0033CC"/>
                </a:solidFill>
              </a:rPr>
            </a:br>
            <a:r>
              <a:rPr lang="en-US" sz="1600" dirty="0">
                <a:solidFill>
                  <a:srgbClr val="0033CC"/>
                </a:solidFill>
              </a:rPr>
              <a:t>machine learning algorithm</a:t>
            </a:r>
            <a:br>
              <a:rPr lang="en-US" sz="1600" dirty="0">
                <a:solidFill>
                  <a:srgbClr val="0033CC"/>
                </a:solidFill>
              </a:rPr>
            </a:br>
            <a:r>
              <a:rPr lang="en-US" sz="1600" dirty="0">
                <a:solidFill>
                  <a:srgbClr val="0033CC"/>
                </a:solidFill>
              </a:rPr>
              <a:t>to apply on the original data.</a:t>
            </a:r>
          </a:p>
        </p:txBody>
      </p:sp>
    </p:spTree>
    <p:extLst>
      <p:ext uri="{BB962C8B-B14F-4D97-AF65-F5344CB8AC3E}">
        <p14:creationId xmlns:p14="http://schemas.microsoft.com/office/powerpoint/2010/main" val="21449357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C2935-1F98-19B1-D3AA-302FDFC4B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Automating 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91EDB-4925-9C22-9535-452D956FC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Data Visualization may be a continuous process</a:t>
            </a:r>
          </a:p>
          <a:p>
            <a:pPr lvl="1"/>
            <a:r>
              <a:rPr lang="en-US" sz="2500" dirty="0"/>
              <a:t>Company performance on a daily basis</a:t>
            </a:r>
          </a:p>
          <a:p>
            <a:pPr lvl="1"/>
            <a:r>
              <a:rPr lang="en-US" sz="2500" dirty="0"/>
              <a:t>Stock performance minute-by-minute</a:t>
            </a:r>
          </a:p>
          <a:p>
            <a:r>
              <a:rPr lang="en-US" sz="2800" dirty="0"/>
              <a:t>Data transformation must be automated</a:t>
            </a:r>
          </a:p>
          <a:p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2975CD-9F75-9E0B-1166-914252997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91607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3964-07FD-784B-ABD9-34D920A1C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C25F6-A2C3-3F4D-85D9-D476AC4A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67541"/>
            <a:ext cx="8320994" cy="4835525"/>
          </a:xfrm>
        </p:spPr>
        <p:txBody>
          <a:bodyPr>
            <a:normAutofit/>
          </a:bodyPr>
          <a:lstStyle/>
          <a:p>
            <a:r>
              <a:rPr lang="en-US" sz="2800" dirty="0"/>
              <a:t>Reformatting</a:t>
            </a:r>
          </a:p>
          <a:p>
            <a:r>
              <a:rPr lang="en-US" sz="2800" dirty="0"/>
              <a:t>Data Filtering</a:t>
            </a:r>
          </a:p>
          <a:p>
            <a:r>
              <a:rPr lang="en-US" sz="2800" dirty="0"/>
              <a:t>Data Anonymizing (Masking)</a:t>
            </a:r>
          </a:p>
          <a:p>
            <a:r>
              <a:rPr lang="en-US" sz="2800" dirty="0"/>
              <a:t>Aggregating Homogeneous Data Sources</a:t>
            </a:r>
          </a:p>
          <a:p>
            <a:r>
              <a:rPr lang="en-US" sz="2800" dirty="0"/>
              <a:t>Aggregating Heterogeneous Data Sources</a:t>
            </a:r>
          </a:p>
          <a:p>
            <a:r>
              <a:rPr lang="en-US" sz="2800" dirty="0"/>
              <a:t>Data Cleaning: Eliminating Bad Data</a:t>
            </a:r>
          </a:p>
          <a:p>
            <a:r>
              <a:rPr lang="en-US" sz="2800" dirty="0"/>
              <a:t>Computing Statistics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0DD93-9DC4-3B4B-92CB-C805D5655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793738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3964-07FD-784B-ABD9-34D920A1C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C25F6-A2C3-3F4D-85D9-D476AC4A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67541"/>
            <a:ext cx="8320994" cy="4835525"/>
          </a:xfrm>
        </p:spPr>
        <p:txBody>
          <a:bodyPr>
            <a:normAutofit/>
          </a:bodyPr>
          <a:lstStyle/>
          <a:p>
            <a:r>
              <a:rPr lang="en-US" sz="2800" dirty="0"/>
              <a:t>Data Item Transformation</a:t>
            </a:r>
          </a:p>
          <a:p>
            <a:r>
              <a:rPr lang="en-US" sz="2800" dirty="0"/>
              <a:t>Eliminating Outliers</a:t>
            </a:r>
          </a:p>
          <a:p>
            <a:r>
              <a:rPr lang="en-US" sz="2800" dirty="0"/>
              <a:t>Showing Trends</a:t>
            </a:r>
          </a:p>
          <a:p>
            <a:r>
              <a:rPr lang="en-US" sz="2800" dirty="0"/>
              <a:t>Data Smoothing</a:t>
            </a:r>
          </a:p>
          <a:p>
            <a:r>
              <a:rPr lang="en-US" sz="2800" dirty="0"/>
              <a:t>Reducing Dimensions</a:t>
            </a:r>
          </a:p>
          <a:p>
            <a:r>
              <a:rPr lang="en-US" sz="2800" dirty="0"/>
              <a:t>Automating Data Transformation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0DD93-9DC4-3B4B-92CB-C805D5655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39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42941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8D2E-F217-0240-7681-EA9139D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BD0A-8DFE-7252-A70C-9668D8C07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List, step by step, what you did:</a:t>
            </a:r>
            <a:br>
              <a:rPr lang="en-US" b="1" dirty="0"/>
            </a:br>
            <a:endParaRPr lang="en-US" b="1" dirty="0"/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I downloaded the example from canvas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US" dirty="0"/>
              <a:t>I ran it from the command line using the following command:</a:t>
            </a:r>
          </a:p>
          <a:p>
            <a:pPr marL="1028700" lvl="3" indent="0">
              <a:buNone/>
            </a:pPr>
            <a:r>
              <a:rPr lang="en-US" dirty="0"/>
              <a:t>•</a:t>
            </a:r>
          </a:p>
          <a:p>
            <a:pPr marL="1028700" lvl="3" indent="0">
              <a:buNone/>
            </a:pPr>
            <a:r>
              <a:rPr lang="en-US" dirty="0"/>
              <a:t>•</a:t>
            </a:r>
          </a:p>
          <a:p>
            <a:pPr marL="1028700" lvl="3" indent="0">
              <a:buNone/>
            </a:pPr>
            <a:r>
              <a:rPr lang="en-US" dirty="0"/>
              <a:t>•</a:t>
            </a:r>
          </a:p>
          <a:p>
            <a:pPr marL="1028700" lvl="3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4204F-B6F0-086F-43FD-53E27F3D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306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E8967-C111-91B0-7632-871D989B4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2 – Due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1E9FF-DC8C-8807-7850-F39256967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78015"/>
            <a:ext cx="78867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You’ll submit a document in PDF form for this assignment. </a:t>
            </a:r>
          </a:p>
          <a:p>
            <a:pPr lvl="0"/>
            <a:r>
              <a:rPr lang="en-US" sz="2800" dirty="0"/>
              <a:t>Find three datasets on the Internet</a:t>
            </a:r>
          </a:p>
          <a:p>
            <a:pPr lvl="0"/>
            <a:r>
              <a:rPr lang="en-US" sz="2800" dirty="0"/>
              <a:t>You can use whatever analytical tools or graphic tools you with to familiarize yourself with the data</a:t>
            </a:r>
          </a:p>
          <a:p>
            <a:pPr lvl="0"/>
            <a:r>
              <a:rPr lang="en-US" sz="2800" dirty="0"/>
              <a:t>Describe the dataset, the cleaning and transformation required, and how you would present it.</a:t>
            </a:r>
          </a:p>
          <a:p>
            <a:pPr lvl="0"/>
            <a:r>
              <a:rPr lang="en-US" sz="2800" dirty="0"/>
              <a:t>Submit to Canvas as “Lastname-Assignment-2.pdf”</a:t>
            </a:r>
          </a:p>
          <a:p>
            <a:pPr lvl="0"/>
            <a:r>
              <a:rPr lang="en-US" sz="2800" dirty="0"/>
              <a:t>Also:  Read pages 145-160 in the text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5FC778-7EF6-82E5-CA81-1099E5CC7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40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017360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8F426-6F97-9D4F-811D-31190EBE6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55DE2-C0F9-5F43-A973-49BF05F33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17342"/>
            <a:ext cx="7886700" cy="4351338"/>
          </a:xfrm>
        </p:spPr>
        <p:txBody>
          <a:bodyPr>
            <a:noAutofit/>
          </a:bodyPr>
          <a:lstStyle/>
          <a:p>
            <a:r>
              <a:rPr lang="en-US" sz="2400" dirty="0"/>
              <a:t>Many datasets are available on the Internet.</a:t>
            </a:r>
          </a:p>
          <a:p>
            <a:pPr lvl="1"/>
            <a:r>
              <a:rPr lang="en-US" sz="2400" dirty="0"/>
              <a:t>Google “datasets for data analysis”</a:t>
            </a:r>
          </a:p>
          <a:p>
            <a:pPr lvl="1"/>
            <a:r>
              <a:rPr lang="en-US" sz="2400" dirty="0"/>
              <a:t>Kaggle datasets: </a:t>
            </a:r>
            <a:r>
              <a:rPr lang="en-US" sz="2400" dirty="0">
                <a:hlinkClick r:id="rId2"/>
              </a:rPr>
              <a:t>https://www.kaggle.com/datasets</a:t>
            </a:r>
            <a:r>
              <a:rPr lang="en-US" sz="2400" dirty="0"/>
              <a:t> </a:t>
            </a:r>
          </a:p>
          <a:p>
            <a:pPr lvl="1"/>
            <a:r>
              <a:rPr lang="en-US" sz="2400" dirty="0"/>
              <a:t>UCI datasets:</a:t>
            </a:r>
            <a:br>
              <a:rPr lang="en-US" sz="2400" dirty="0"/>
            </a:br>
            <a:r>
              <a:rPr lang="en-US" sz="2400" dirty="0">
                <a:hlinkClick r:id="rId3"/>
              </a:rPr>
              <a:t>https://archive.ics.uci.edu/ml/datasets.php?format=&amp;task=&amp;att=&amp;area=bus&amp;numAtt=10to100&amp;numIns=&amp;type=&amp;sort=dateUp&amp;view=list</a:t>
            </a:r>
            <a:r>
              <a:rPr lang="en-US" sz="2400" dirty="0"/>
              <a:t> </a:t>
            </a:r>
          </a:p>
          <a:p>
            <a:pPr lvl="1"/>
            <a:r>
              <a:rPr lang="en-US" sz="2400" dirty="0"/>
              <a:t>Legal datasets:</a:t>
            </a:r>
            <a:br>
              <a:rPr lang="en-US" sz="2400" dirty="0"/>
            </a:br>
            <a:r>
              <a:rPr lang="en-US" sz="2400" dirty="0">
                <a:hlinkClick r:id="rId4"/>
              </a:rPr>
              <a:t>https://lionbridge.ai/datasets/10-best-legal-datasets-for-machine-learning/</a:t>
            </a:r>
            <a:r>
              <a:rPr lang="en-US" sz="24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C34B3-2388-6B45-AD85-A158CAE6E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41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38001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8D2E-F217-0240-7681-EA9139D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BD0A-8DFE-7252-A70C-9668D8C07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Describe exactly what happened, including the text of any messages.  </a:t>
            </a:r>
            <a:r>
              <a:rPr lang="en-US" b="1" dirty="0" err="1"/>
              <a:t>Incluse</a:t>
            </a:r>
            <a:r>
              <a:rPr lang="en-US" b="1" dirty="0"/>
              <a:t> a screen shot of necessary:</a:t>
            </a:r>
            <a:br>
              <a:rPr lang="en-US" b="1" dirty="0"/>
            </a:br>
            <a:endParaRPr lang="en-US" b="1" dirty="0"/>
          </a:p>
          <a:p>
            <a:pPr marL="342900" lvl="1" indent="0">
              <a:buNone/>
            </a:pPr>
            <a:r>
              <a:rPr lang="en-US" dirty="0"/>
              <a:t>“At that point, I got the following error message:”</a:t>
            </a:r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‘Unknown symbol XYZZY in line 276’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1028700" lvl="3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4204F-B6F0-086F-43FD-53E27F3D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120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8D2E-F217-0240-7681-EA9139D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BBD0A-8DFE-7252-A70C-9668D8C07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Give additional information on the environment:</a:t>
            </a:r>
          </a:p>
          <a:p>
            <a:endParaRPr lang="en-US" b="1" dirty="0"/>
          </a:p>
          <a:p>
            <a:pPr marL="342900" lvl="1" indent="0">
              <a:buNone/>
            </a:pPr>
            <a:r>
              <a:rPr lang="en-US" dirty="0"/>
              <a:t>“I’m running Python 3.9 on MacOS Version 12.1”</a:t>
            </a:r>
            <a:br>
              <a:rPr lang="en-US" dirty="0"/>
            </a:br>
            <a:endParaRPr lang="en-US" dirty="0"/>
          </a:p>
          <a:p>
            <a:pPr marL="1028700" lvl="3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4204F-B6F0-086F-43FD-53E27F3DE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62B2D-F854-104A-9535-9A504E5923E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42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8BEBB-85EF-8B5C-3445-F4F6F35180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Collection, Transformation, and Aggregation for Visualization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F523B-F7E7-53D4-15E0-A962EE2719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(And for Analysis)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7098D-1063-72BF-00B8-047D7D6F2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123DA-4674-554C-A91B-F4804C11A21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87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Effective Presentation Requires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6329"/>
            <a:ext cx="8229600" cy="4282963"/>
          </a:xfrm>
        </p:spPr>
        <p:txBody>
          <a:bodyPr>
            <a:normAutofit/>
          </a:bodyPr>
          <a:lstStyle/>
          <a:p>
            <a:r>
              <a:rPr lang="en-US" sz="2800" dirty="0"/>
              <a:t>A clear goal (a story to tell)</a:t>
            </a:r>
          </a:p>
          <a:p>
            <a:r>
              <a:rPr lang="en-US" sz="2800" dirty="0">
                <a:solidFill>
                  <a:srgbClr val="C00000"/>
                </a:solidFill>
              </a:rPr>
              <a:t>Good data</a:t>
            </a:r>
          </a:p>
          <a:p>
            <a:r>
              <a:rPr lang="en-US" sz="2800" dirty="0"/>
              <a:t>The right chart type</a:t>
            </a:r>
          </a:p>
          <a:p>
            <a:r>
              <a:rPr lang="en-US" sz="2800" dirty="0"/>
              <a:t>Good design and layout decisions</a:t>
            </a:r>
          </a:p>
          <a:p>
            <a:pPr marL="342900" lvl="1" indent="0">
              <a:buNone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F0376-0E54-9843-B673-E00D6670E83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216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6AC3F-35AE-47C1-9653-6A6041035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Does Data Come From?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625C5-5034-6FC1-61CB-1BA7CA9B8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Data collection </a:t>
            </a:r>
            <a:r>
              <a:rPr lang="en-US" sz="2800" dirty="0"/>
              <a:t>is the process of gathering, measuring, and analyzing data from a variety of relevant sources to find answers to research problems, answer questions, evaluate outcomes, and forecast trends and probabilities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FCD4D-4E53-8776-F2B1-07C9A5D75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75094-CFE5-6845-BA77-358456EEE977}" type="slidenum">
              <a:rPr lang="en-US" altLang="x-none" smtClean="0"/>
              <a:pPr/>
              <a:t>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92220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26803</TotalTime>
  <Words>1610</Words>
  <Application>Microsoft Macintosh PowerPoint</Application>
  <PresentationFormat>On-screen Show (4:3)</PresentationFormat>
  <Paragraphs>283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Courier New</vt:lpstr>
      <vt:lpstr>Times New Roman</vt:lpstr>
      <vt:lpstr>Office Theme</vt:lpstr>
      <vt:lpstr>DATA 230 Mathematical Methods for Data Analysis Week 2</vt:lpstr>
      <vt:lpstr>Reporting Problems</vt:lpstr>
      <vt:lpstr>Reporting Problems</vt:lpstr>
      <vt:lpstr>Reporting Problems</vt:lpstr>
      <vt:lpstr>Reporting Problems</vt:lpstr>
      <vt:lpstr>Reporting Problems</vt:lpstr>
      <vt:lpstr>Data Collection, Transformation, and Aggregation for Visualization  </vt:lpstr>
      <vt:lpstr>An Effective Presentation Requires</vt:lpstr>
      <vt:lpstr>Where Does Data Come From?</vt:lpstr>
      <vt:lpstr>Data Sources</vt:lpstr>
      <vt:lpstr>Data Transformation</vt:lpstr>
      <vt:lpstr>A Data Scientist Spends 80% of Their Time?</vt:lpstr>
      <vt:lpstr>Data Wrangling</vt:lpstr>
      <vt:lpstr>Reformatting</vt:lpstr>
      <vt:lpstr>Data Filtering</vt:lpstr>
      <vt:lpstr>Data Anonymizing / Masking</vt:lpstr>
      <vt:lpstr>Data Anonymizing / Masking</vt:lpstr>
      <vt:lpstr>Aggregating Data from Multiple Sources</vt:lpstr>
      <vt:lpstr>Aggregating Data from Multiple Sources</vt:lpstr>
      <vt:lpstr>Combining Heterogeneous Data</vt:lpstr>
      <vt:lpstr>Data Cleaning</vt:lpstr>
      <vt:lpstr>Computing Statistics</vt:lpstr>
      <vt:lpstr>Data Item Transformation</vt:lpstr>
      <vt:lpstr>Converting categorical data to numeric</vt:lpstr>
      <vt:lpstr>Generalization</vt:lpstr>
      <vt:lpstr>Eliminating Outliers</vt:lpstr>
      <vt:lpstr>Showing Trends: Individual Data Points</vt:lpstr>
      <vt:lpstr>Trend Line</vt:lpstr>
      <vt:lpstr>Trend Line</vt:lpstr>
      <vt:lpstr>Data Smoothing</vt:lpstr>
      <vt:lpstr>Smoothing:  Combining Subsets</vt:lpstr>
      <vt:lpstr>Smoothing:  Moving Averages</vt:lpstr>
      <vt:lpstr>Moving Averages, cont’d</vt:lpstr>
      <vt:lpstr>Moving Averages, cont’d</vt:lpstr>
      <vt:lpstr>Reducing Dimensions</vt:lpstr>
      <vt:lpstr>Visualize Dimensionality Reduction</vt:lpstr>
      <vt:lpstr>Automating Data Transformation</vt:lpstr>
      <vt:lpstr>Transformation Techniques</vt:lpstr>
      <vt:lpstr>Transformation Techniques</vt:lpstr>
      <vt:lpstr>Assignment 2 – Due Next Week</vt:lpstr>
      <vt:lpstr>Datasets</vt:lpstr>
    </vt:vector>
  </TitlesOfParts>
  <Company>Apropos Logic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151: Object-Oriented Design</dc:title>
  <dc:creator>Ronald Mak</dc:creator>
  <cp:lastModifiedBy>Robert Nicholson</cp:lastModifiedBy>
  <cp:revision>352</cp:revision>
  <dcterms:created xsi:type="dcterms:W3CDTF">2008-01-12T03:52:55Z</dcterms:created>
  <dcterms:modified xsi:type="dcterms:W3CDTF">2022-08-30T16:09:59Z</dcterms:modified>
</cp:coreProperties>
</file>

<file path=docProps/thumbnail.jpeg>
</file>